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2"/>
  </p:notesMasterIdLst>
  <p:handoutMasterIdLst>
    <p:handoutMasterId r:id="rId33"/>
  </p:handoutMasterIdLst>
  <p:sldIdLst>
    <p:sldId id="769" r:id="rId7"/>
    <p:sldId id="1529" r:id="rId8"/>
    <p:sldId id="1663" r:id="rId9"/>
    <p:sldId id="1686" r:id="rId10"/>
    <p:sldId id="1602" r:id="rId11"/>
    <p:sldId id="1688" r:id="rId12"/>
    <p:sldId id="1689" r:id="rId13"/>
    <p:sldId id="1690" r:id="rId14"/>
    <p:sldId id="1684" r:id="rId15"/>
    <p:sldId id="1687" r:id="rId16"/>
    <p:sldId id="1666" r:id="rId17"/>
    <p:sldId id="1669" r:id="rId18"/>
    <p:sldId id="1665" r:id="rId19"/>
    <p:sldId id="1667" r:id="rId20"/>
    <p:sldId id="1685" r:id="rId21"/>
    <p:sldId id="1693" r:id="rId22"/>
    <p:sldId id="1692" r:id="rId23"/>
    <p:sldId id="1691" r:id="rId24"/>
    <p:sldId id="1675" r:id="rId25"/>
    <p:sldId id="1676" r:id="rId26"/>
    <p:sldId id="1662" r:id="rId27"/>
    <p:sldId id="1677" r:id="rId28"/>
    <p:sldId id="1539" r:id="rId29"/>
    <p:sldId id="1671" r:id="rId30"/>
    <p:sldId id="1661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4137-AED8-8847-8637-9845A1163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36B5D-2451-F5A7-62E7-DEF2397AC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18480-7ADA-647B-55AA-46C491D2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7D89-4499-B820-7558-05803AADB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2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Numerical_methods_for_ordinary_differential_equation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yandas.me/blogs/2020-03-20-neural-ode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sciml.ai/DiffEqDocs/stable/" TargetMode="Externa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_through_tim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tqichen/torchdiffeq" TargetMode="External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hyperlink" Target="https://docs.sciml.ai/DiffEqFlux/stable/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5.jpeg"/><Relationship Id="rId5" Type="http://schemas.openxmlformats.org/officeDocument/2006/relationships/hyperlink" Target="https://docs.sciml.ai/DiffEqDocs/stable/" TargetMode="External"/><Relationship Id="rId10" Type="http://schemas.openxmlformats.org/officeDocument/2006/relationships/hyperlink" Target="https://docs.kidger.site/diffrax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://www.youtube.com/@neuromancer_Sci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yandas.me/blogs/2020-03-20-neural-ode" TargetMode="External"/><Relationship Id="rId2" Type="http://schemas.openxmlformats.org/officeDocument/2006/relationships/hyperlink" Target="https://implicit-layers-tutorial.org/neural_ode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clr2020deepdiffeq.rice.edu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src/neuromancer/psl/autonomous.py" TargetMode="External"/><Relationship Id="rId2" Type="http://schemas.openxmlformats.org/officeDocument/2006/relationships/hyperlink" Target="https://github.com/dynamicslab/sindy-original-example/tree/30f4dcd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SciML/SciMLBenchmarks.j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ynamical_syste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uvic.ca/~tbazett/diffyqs/diffyq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D061-252E-90C4-1638-F4DBE7749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E1B11-21D7-C1BE-1CD0-0F966F29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44ED-9C8E-CE5B-EBC4-CE450988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02" y="169336"/>
            <a:ext cx="3931455" cy="483808"/>
          </a:xfrm>
        </p:spPr>
        <p:txBody>
          <a:bodyPr/>
          <a:lstStyle/>
          <a:p>
            <a:r>
              <a:rPr lang="en-US" sz="2000" dirty="0"/>
              <a:t>Family of ODEs Solvers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8978B-2D42-5C1D-7780-040634C51FA2}"/>
              </a:ext>
            </a:extLst>
          </p:cNvPr>
          <p:cNvSpPr txBox="1"/>
          <p:nvPr/>
        </p:nvSpPr>
        <p:spPr>
          <a:xfrm>
            <a:off x="218023" y="901474"/>
            <a:ext cx="3488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Euler (order 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B077AC-74C9-E700-6467-348A55A1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9" y="1370348"/>
            <a:ext cx="3295819" cy="425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4EC71E-237F-A3B2-D3A4-511B59DD4120}"/>
              </a:ext>
            </a:extLst>
          </p:cNvPr>
          <p:cNvSpPr txBox="1"/>
          <p:nvPr/>
        </p:nvSpPr>
        <p:spPr>
          <a:xfrm>
            <a:off x="218023" y="21082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Implicit Backward Euler (order 1).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6F2A34-B692-3780-CD2E-2433A977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3" y="2617947"/>
            <a:ext cx="3645087" cy="406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97AE1-8B4E-CB92-E966-F1F98DF58FE9}"/>
              </a:ext>
            </a:extLst>
          </p:cNvPr>
          <p:cNvSpPr txBox="1"/>
          <p:nvPr/>
        </p:nvSpPr>
        <p:spPr>
          <a:xfrm>
            <a:off x="264439" y="32186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Semi-Implicit (</a:t>
            </a:r>
            <a:r>
              <a:rPr lang="en-US" sz="1600" b="1" dirty="0" err="1"/>
              <a:t>Symplectic</a:t>
            </a:r>
            <a:r>
              <a:rPr lang="en-US" sz="1600" b="1" dirty="0"/>
              <a:t>) Euler.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AFC4AB-F6AB-658A-B595-151C884D0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3" y="3728322"/>
            <a:ext cx="2444876" cy="933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6C991-5EC3-5642-5B8A-8662C1600707}"/>
              </a:ext>
            </a:extLst>
          </p:cNvPr>
          <p:cNvSpPr txBox="1"/>
          <p:nvPr/>
        </p:nvSpPr>
        <p:spPr>
          <a:xfrm>
            <a:off x="4844107" y="278394"/>
            <a:ext cx="4185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Runge–</a:t>
            </a:r>
            <a:r>
              <a:rPr lang="en-US" sz="1600" b="1" dirty="0" err="1"/>
              <a:t>Kutta</a:t>
            </a:r>
            <a:r>
              <a:rPr lang="en-US" sz="1600" b="1" dirty="0"/>
              <a:t> 4 (RK4, order 4).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3CF9D8-71B8-0835-7B92-10CBB517C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759" y="658487"/>
            <a:ext cx="4369025" cy="23305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9DBB23-2885-447E-5027-D9786F394D78}"/>
              </a:ext>
            </a:extLst>
          </p:cNvPr>
          <p:cNvSpPr txBox="1"/>
          <p:nvPr/>
        </p:nvSpPr>
        <p:spPr>
          <a:xfrm>
            <a:off x="1718927" y="4851053"/>
            <a:ext cx="61421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https://en.wikipedia.org/wiki/Numerical_methods_for_ordinary_differential_equations</a:t>
            </a:r>
            <a:r>
              <a:rPr lang="en-US" sz="1000" dirty="0"/>
              <a:t> 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69B827-830C-A7AA-B845-5EC73426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23" y="3057426"/>
            <a:ext cx="2444877" cy="191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5161B5B-60B0-02DC-FBEF-27BF03401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23" y="3057426"/>
            <a:ext cx="1695655" cy="18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Neural Ordinary Differential Equations (NODEs)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8A6D6-2527-A81E-ADF3-06BFEC3A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471"/>
            <a:ext cx="9144000" cy="1993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CCEF0-0208-D12B-D1A8-5198D5FA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7501" r="64516" b="64295"/>
          <a:stretch>
            <a:fillRect/>
          </a:stretch>
        </p:blipFill>
        <p:spPr>
          <a:xfrm>
            <a:off x="318407" y="3041128"/>
            <a:ext cx="3796852" cy="16816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A79D7E-5678-0B91-527B-D202877C7AC6}"/>
              </a:ext>
            </a:extLst>
          </p:cNvPr>
          <p:cNvCxnSpPr>
            <a:cxnSpLocks/>
          </p:cNvCxnSpPr>
          <p:nvPr/>
        </p:nvCxnSpPr>
        <p:spPr>
          <a:xfrm>
            <a:off x="4290786" y="3953395"/>
            <a:ext cx="126252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5A69913E-48AF-DD32-E158-DECA93F9D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 rot="5400000">
            <a:off x="6220148" y="2280925"/>
            <a:ext cx="2089055" cy="30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4048B-6767-5B13-2BE8-3207BE161D53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71300"/>
          </a:xfrm>
        </p:spPr>
        <p:txBody>
          <a:bodyPr/>
          <a:lstStyle/>
          <a:p>
            <a:r>
              <a:rPr lang="en-US" sz="2000" dirty="0" err="1"/>
              <a:t>ResNet</a:t>
            </a:r>
            <a:r>
              <a:rPr lang="en-US" sz="2000" dirty="0"/>
              <a:t> vs NODE</a:t>
            </a:r>
          </a:p>
        </p:txBody>
      </p:sp>
      <p:pic>
        <p:nvPicPr>
          <p:cNvPr id="7170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93F9A0A0-A208-2092-37C1-2E8CE477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18" y="1076820"/>
            <a:ext cx="5024371" cy="35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8F49F-F877-6FA4-EDEB-CAD33399AEE0}"/>
              </a:ext>
            </a:extLst>
          </p:cNvPr>
          <p:cNvSpPr txBox="1"/>
          <p:nvPr/>
        </p:nvSpPr>
        <p:spPr>
          <a:xfrm>
            <a:off x="264439" y="1601560"/>
            <a:ext cx="34881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Explicit Euler (order 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860A2-CFCA-22EA-0BA2-4D727053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9" y="1940114"/>
            <a:ext cx="3295819" cy="425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3B4BC-B197-5946-5114-ED5F3089200E}"/>
              </a:ext>
            </a:extLst>
          </p:cNvPr>
          <p:cNvSpPr txBox="1"/>
          <p:nvPr/>
        </p:nvSpPr>
        <p:spPr>
          <a:xfrm>
            <a:off x="264439" y="738266"/>
            <a:ext cx="43075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Residual Neural Network (</a:t>
            </a:r>
            <a:r>
              <a:rPr lang="en-US" sz="1600" b="1" dirty="0" err="1"/>
              <a:t>ResNet</a:t>
            </a:r>
            <a:r>
              <a:rPr lang="en-US" sz="1600" b="1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45ED8-8F25-2C0C-35DC-141693FE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39" y="1116560"/>
            <a:ext cx="2991004" cy="38737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CA09EE2-BA28-7BC5-BDD2-D543D8AD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11" y="2571750"/>
            <a:ext cx="3821843" cy="23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424303-77AB-DD72-9561-CC64254626B0}"/>
              </a:ext>
            </a:extLst>
          </p:cNvPr>
          <p:cNvSpPr txBox="1"/>
          <p:nvPr/>
        </p:nvSpPr>
        <p:spPr>
          <a:xfrm>
            <a:off x="490456" y="4897279"/>
            <a:ext cx="76006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https://ayandas.me/blogs/2020-03-20-neural-ode</a:t>
            </a:r>
            <a:r>
              <a:rPr lang="en-US" sz="1000" dirty="0"/>
              <a:t>		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50" y="169336"/>
            <a:ext cx="7883344" cy="483808"/>
          </a:xfrm>
        </p:spPr>
        <p:txBody>
          <a:bodyPr/>
          <a:lstStyle/>
          <a:p>
            <a:r>
              <a:rPr lang="en-US" sz="2000" dirty="0"/>
              <a:t>Data-Driven NODE Modeling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1CAF6-F0BD-B23D-C90B-107CB415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69"/>
          <a:stretch>
            <a:fillRect/>
          </a:stretch>
        </p:blipFill>
        <p:spPr>
          <a:xfrm>
            <a:off x="0" y="719449"/>
            <a:ext cx="9144000" cy="238942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B73A8C8-96DE-CECC-7202-B90C9998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" y="3140493"/>
            <a:ext cx="5400095" cy="18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points plot">
            <a:extLst>
              <a:ext uri="{FF2B5EF4-FFF2-40B4-BE49-F238E27FC236}">
                <a16:creationId xmlns:a16="http://schemas.microsoft.com/office/drawing/2014/main" id="{BDAC9788-9A92-3EA4-CF11-32396937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9" y="3085116"/>
            <a:ext cx="2762228" cy="18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C1CA0-418A-8CA7-239C-BC7B1E3CF48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93156-79C9-1489-EAC9-952F5CD03EE6}"/>
              </a:ext>
            </a:extLst>
          </p:cNvPr>
          <p:cNvSpPr txBox="1"/>
          <p:nvPr/>
        </p:nvSpPr>
        <p:spPr>
          <a:xfrm>
            <a:off x="6230471" y="4887049"/>
            <a:ext cx="2746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docs.sciml.ai/DiffEqDocs/stable/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A0BC-DE79-6298-97DA-3FD6155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378D0-7A61-5BA1-1141-50435F4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0EACF-21F8-EDBE-C768-8C124625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Differentiating Through ODEs Solvers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4E34A-CA62-F3B8-FF17-83DE998458EC}"/>
              </a:ext>
            </a:extLst>
          </p:cNvPr>
          <p:cNvSpPr txBox="1"/>
          <p:nvPr/>
        </p:nvSpPr>
        <p:spPr>
          <a:xfrm>
            <a:off x="5426060" y="792712"/>
            <a:ext cx="332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Adjoint sensitivity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1C4E-B813-AAD0-83BD-881F0B23F5D2}"/>
              </a:ext>
            </a:extLst>
          </p:cNvPr>
          <p:cNvSpPr txBox="1"/>
          <p:nvPr/>
        </p:nvSpPr>
        <p:spPr>
          <a:xfrm>
            <a:off x="227440" y="792712"/>
            <a:ext cx="4537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Backpropagation through time (BPTT)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C40C6F-873A-894E-99CD-20E78620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" y="1464518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F699-3203-DA97-894B-6C49ED05D4B5}"/>
              </a:ext>
            </a:extLst>
          </p:cNvPr>
          <p:cNvSpPr txBox="1"/>
          <p:nvPr/>
        </p:nvSpPr>
        <p:spPr>
          <a:xfrm>
            <a:off x="192627" y="485105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  <p:pic>
        <p:nvPicPr>
          <p:cNvPr id="2052" name="Picture 4" descr="Adjoint Method not solving hidden state backward in time · Issue #150 ·  rtqichen/torchdiffeq">
            <a:extLst>
              <a:ext uri="{FF2B5EF4-FFF2-40B4-BE49-F238E27FC236}">
                <a16:creationId xmlns:a16="http://schemas.microsoft.com/office/drawing/2014/main" id="{1185F4DA-B483-0F52-8E44-9CA6053BE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8" y="1131267"/>
            <a:ext cx="3580184" cy="24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E8967-45E0-E39E-B242-1133C5390BE2}"/>
              </a:ext>
            </a:extLst>
          </p:cNvPr>
          <p:cNvSpPr txBox="1"/>
          <p:nvPr/>
        </p:nvSpPr>
        <p:spPr>
          <a:xfrm>
            <a:off x="4397468" y="4856250"/>
            <a:ext cx="43489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5A66-A086-CE89-AE33-A83B66A05904}"/>
              </a:ext>
            </a:extLst>
          </p:cNvPr>
          <p:cNvSpPr txBox="1"/>
          <p:nvPr/>
        </p:nvSpPr>
        <p:spPr>
          <a:xfrm>
            <a:off x="5017463" y="3666884"/>
            <a:ext cx="3843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memory efficiency, no need to store intermediate variables, strong theory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error accumulation leading to numerical instability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9643C-E24B-54B7-359A-2355D2D83F1F}"/>
              </a:ext>
            </a:extLst>
          </p:cNvPr>
          <p:cNvSpPr txBox="1"/>
          <p:nvPr/>
        </p:nvSpPr>
        <p:spPr>
          <a:xfrm>
            <a:off x="279740" y="3712636"/>
            <a:ext cx="40753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exact for discretized systems, numerically more stable, wide support in modern AD libraries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high memory cost, requires storing all intermediate variables</a:t>
            </a:r>
          </a:p>
        </p:txBody>
      </p:sp>
    </p:spTree>
    <p:extLst>
      <p:ext uri="{BB962C8B-B14F-4D97-AF65-F5344CB8AC3E}">
        <p14:creationId xmlns:p14="http://schemas.microsoft.com/office/powerpoint/2010/main" val="293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E18E3-9340-4FC5-65D9-585A2E46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254F6B-1E10-8AA1-6164-EDDFC8AA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392F29-3B0A-463F-366F-D3CF36FB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Backpropagation through time (BPTT)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F1D64F-6ADE-E89C-FCFE-2673178D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04" y="766680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89157-428D-F002-25C7-9FB3C888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6" y="2385795"/>
            <a:ext cx="8329509" cy="27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5003-EFB3-1FD3-423B-2D923D93D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2B3D75-8444-3581-3987-3FE7C4B4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30FA4-D2D4-D422-CD15-7B5E0271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Adjoint Sensitivity Method (Continuous-time BPTT)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0779C8-1063-7CB1-02FB-AB24A850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75" y="3159478"/>
            <a:ext cx="7772267" cy="1967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2E3F4F-947D-5DFC-4FB4-FA2AFC62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6" y="672955"/>
            <a:ext cx="7698426" cy="25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75735-B2FA-8E78-9EC6-5BD3FC87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F2B4B-A030-3E48-A4B0-E9DEBACC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ADCC8-38F7-FCD7-998B-3F123A97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System Identification with Neural ODE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233B3-8CD4-A9EB-35DF-B58266A8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75" y="644405"/>
            <a:ext cx="7183719" cy="44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/>
              <a:t>NODE Advantages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A1BEE-EADF-DAE6-DE1C-12AF0247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6" y="911857"/>
            <a:ext cx="8585289" cy="40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b="1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Learning to optimize (L2O)</a:t>
            </a:r>
          </a:p>
          <a:p>
            <a:pPr fontAlgn="base"/>
            <a:r>
              <a:rPr lang="en-US" sz="1600" dirty="0"/>
              <a:t>Week 6: Differentiable control</a:t>
            </a:r>
          </a:p>
          <a:p>
            <a:pPr fontAlgn="base"/>
            <a:r>
              <a:rPr lang="en-US" sz="1600" dirty="0"/>
              <a:t>Week 7: Neural differential equations with constraints</a:t>
            </a:r>
          </a:p>
          <a:p>
            <a:pPr lvl="0" fontAlgn="base"/>
            <a:r>
              <a:rPr lang="en-US" sz="1600" dirty="0"/>
              <a:t>Week 8: Feasibility restoration methods in L2O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NODE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62A34-D158-4A22-2B2B-BDC0AC7C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2" y="956552"/>
            <a:ext cx="8582364" cy="39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6"/>
            <a:ext cx="8045800" cy="485134"/>
          </a:xfrm>
        </p:spPr>
        <p:txBody>
          <a:bodyPr/>
          <a:lstStyle/>
          <a:p>
            <a:r>
              <a:rPr lang="en-US" sz="2000" dirty="0"/>
              <a:t>NODE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5979383" y="4568790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52" y="3085312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BBD24-A201-DDFD-7A9A-E3599273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5" y="930162"/>
            <a:ext cx="2457576" cy="139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0A963-9851-A3AF-3153-B97C33C8FBEB}"/>
              </a:ext>
            </a:extLst>
          </p:cNvPr>
          <p:cNvSpPr txBox="1"/>
          <p:nvPr/>
        </p:nvSpPr>
        <p:spPr>
          <a:xfrm>
            <a:off x="93395" y="2448047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docs.sciml.ai/DiffEqDocs/stable/</a:t>
            </a:r>
            <a:endParaRPr lang="en-US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9D899-7F8A-736B-E221-E1D76741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34" y="1381771"/>
            <a:ext cx="2705760" cy="6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04205-2280-44A7-2B4A-EADF8E691ECA}"/>
              </a:ext>
            </a:extLst>
          </p:cNvPr>
          <p:cNvSpPr txBox="1"/>
          <p:nvPr/>
        </p:nvSpPr>
        <p:spPr>
          <a:xfrm>
            <a:off x="6193931" y="2448048"/>
            <a:ext cx="2746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github.com/DiffEqML/torchdyn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064C6-0FE8-8ABE-2BB2-DA67559DF310}"/>
              </a:ext>
            </a:extLst>
          </p:cNvPr>
          <p:cNvSpPr txBox="1"/>
          <p:nvPr/>
        </p:nvSpPr>
        <p:spPr>
          <a:xfrm>
            <a:off x="93395" y="4666387"/>
            <a:ext cx="282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github.com/rtqichen/torchdiffeq</a:t>
            </a:r>
            <a:r>
              <a:rPr lang="en-US" sz="1400" dirty="0"/>
              <a:t> </a:t>
            </a:r>
          </a:p>
        </p:txBody>
      </p:sp>
      <p:pic>
        <p:nvPicPr>
          <p:cNvPr id="6148" name="Picture 4" descr="ODE Demo">
            <a:extLst>
              <a:ext uri="{FF2B5EF4-FFF2-40B4-BE49-F238E27FC236}">
                <a16:creationId xmlns:a16="http://schemas.microsoft.com/office/drawing/2014/main" id="{FD7EE0AA-526C-F6CE-0088-8ED0AE23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5" y="3383744"/>
            <a:ext cx="2565286" cy="12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CD5074-A521-D9B4-001D-2ED523FF80D6}"/>
              </a:ext>
            </a:extLst>
          </p:cNvPr>
          <p:cNvSpPr txBox="1"/>
          <p:nvPr/>
        </p:nvSpPr>
        <p:spPr>
          <a:xfrm>
            <a:off x="3318078" y="4666387"/>
            <a:ext cx="2237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hlinkClick r:id="rId10"/>
              </a:rPr>
              <a:t>docs.kidger.site</a:t>
            </a:r>
            <a:r>
              <a:rPr lang="en-US" sz="1400" dirty="0">
                <a:hlinkClick r:id="rId10"/>
              </a:rPr>
              <a:t>/diffrax/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3FBB5-76D4-BB14-02B3-20DDE9A9AFC1}"/>
              </a:ext>
            </a:extLst>
          </p:cNvPr>
          <p:cNvSpPr txBox="1"/>
          <p:nvPr/>
        </p:nvSpPr>
        <p:spPr>
          <a:xfrm>
            <a:off x="3578693" y="3085312"/>
            <a:ext cx="148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Diffrax</a:t>
            </a:r>
            <a:endParaRPr lang="en-US" sz="2400" b="1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EF391D3A-2689-E40B-0F49-4FB5D3362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2769" r="8727" b="8712"/>
          <a:stretch>
            <a:fillRect/>
          </a:stretch>
        </p:blipFill>
        <p:spPr bwMode="auto">
          <a:xfrm>
            <a:off x="3555485" y="3510656"/>
            <a:ext cx="1554944" cy="11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9DA6C4-F717-1C7E-3FC7-E4CD5D11C553}"/>
              </a:ext>
            </a:extLst>
          </p:cNvPr>
          <p:cNvSpPr txBox="1"/>
          <p:nvPr/>
        </p:nvSpPr>
        <p:spPr>
          <a:xfrm>
            <a:off x="3130775" y="24480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docs.sciml.ai/</a:t>
            </a:r>
            <a:r>
              <a:rPr lang="en-US" sz="1400" dirty="0" err="1">
                <a:hlinkClick r:id="rId12"/>
              </a:rPr>
              <a:t>DiffEqFlux</a:t>
            </a:r>
            <a:r>
              <a:rPr lang="en-US" sz="1400" dirty="0">
                <a:hlinkClick r:id="rId12"/>
              </a:rPr>
              <a:t>/stable/</a:t>
            </a:r>
            <a:r>
              <a:rPr lang="en-US" sz="1400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84F4FF8-DD8F-F887-F194-E2E91FA922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4421" y="933337"/>
            <a:ext cx="1397072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NDEs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6923" y="2582788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NDE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Ordinary Differential Equations (NODEs)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Parameter estimation of physics-based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Universal Differential Equations (UDEs)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NODEs with control inputs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Sparse Identification of Nonlinear Dynamics (</a:t>
            </a:r>
            <a:r>
              <a:rPr lang="en-US" sz="1400" dirty="0" err="1"/>
              <a:t>SINDy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Function Encoders Neural ODEs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Neural Differential Algebraic Equations (NDAEs)</a:t>
            </a: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4EB5C-6198-02FC-8E8D-E92386F5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50306" y="495575"/>
            <a:ext cx="8856971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Adjoint Sensitivity Method and Backpropagation Through Time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Dreyfus, S. E. (1962). “The Numerical Solution of Variational Problems”. In: Journal of Mathematical Analysis and Applications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Cao, Y., S. Li, L. Petzold, and R. Serban (2003). “Adjoint Sensitivity Analysis for Differential-Algebraic Equations: The Adjoint DAE System and Its Numerical Solution”. In: SIAM Journal on Scientific 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Cao, Y., S. Li, and L. Petzold (2002). “Adjoint sensitivity analysis for differential-algebraic equations: algorithms and software”. In: Journal of Computational and Applied Mathematics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Werbos</a:t>
            </a:r>
            <a:r>
              <a:rPr lang="en-US" sz="1400" dirty="0"/>
              <a:t>, P. J. (1990). “Backpropagation through time: what it does and how to do it”. In: Proceedings of the IEEE </a:t>
            </a:r>
          </a:p>
          <a:p>
            <a:endParaRPr lang="en-US" sz="1400" dirty="0"/>
          </a:p>
          <a:p>
            <a:r>
              <a:rPr lang="en-US" sz="1400" b="1" dirty="0"/>
              <a:t>Neural Ordinary Differential Equations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R. T. Q. Chen, et al., Neural Ordinary Differential Equations, </a:t>
            </a:r>
            <a:r>
              <a:rPr lang="en-US" sz="1400" dirty="0" err="1"/>
              <a:t>NeurIPS</a:t>
            </a:r>
            <a:r>
              <a:rPr lang="en-US" sz="1400" dirty="0"/>
              <a:t>,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Patrick Kidger, On Neural Differential Equations, arXiv:2202.02435, 2022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Facundo Sapienza, et al., Differentiable Programming for Differential Equations: A Review, arXiv:2406.09699v1, 2024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C Rackauckas, Q Nie, </a:t>
            </a:r>
            <a:r>
              <a:rPr lang="en-US" sz="1400" dirty="0" err="1"/>
              <a:t>DifferentialEquations.jl</a:t>
            </a:r>
            <a:r>
              <a:rPr lang="en-US" sz="1400" dirty="0"/>
              <a:t> – A Performant and Feature-Rich Ecosystem for Solving Differential Equations in Julia, Journal of Open Research Software, 2017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2"/>
              </a:rPr>
              <a:t>https://implicit-layers-tutorial.org/neural_odes/</a:t>
            </a:r>
            <a:r>
              <a:rPr lang="en-US" sz="1400" dirty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3"/>
              </a:rPr>
              <a:t>https://ayandas.me/blogs/2020-03-20-neural-ode</a:t>
            </a:r>
            <a:endParaRPr lang="en-US" sz="1400" dirty="0"/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hlinkClick r:id="rId4"/>
              </a:rPr>
              <a:t>https://iclr2020deepdiffeq.rice.edu/</a:t>
            </a:r>
            <a:r>
              <a:rPr lang="en-US" sz="1400" dirty="0"/>
              <a:t> </a:t>
            </a:r>
          </a:p>
          <a:p>
            <a:pPr marL="228600" indent="-228600">
              <a:buFont typeface="+mj-lt"/>
              <a:buAutoNum type="arabicPeriod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78238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Implement</a:t>
            </a:r>
            <a:r>
              <a:rPr lang="en-US" sz="1400" b="1" dirty="0"/>
              <a:t> </a:t>
            </a:r>
            <a:r>
              <a:rPr lang="en-US" sz="1400" dirty="0"/>
              <a:t>NODE to fit nonlinear ODE of your choice (e.g., Lorenz attractor, Van Der Pol oscillator, Lotka Volterra, Three-body problem, Double pendulum, Elastic pendulum, …). </a:t>
            </a:r>
          </a:p>
          <a:p>
            <a:r>
              <a:rPr lang="en-US" sz="1400" dirty="0"/>
              <a:t>Compare trained NODE solution against ground truth solution obtained by solving known ODE system, obtained e.g., via </a:t>
            </a:r>
            <a:r>
              <a:rPr lang="en-US" sz="1400" dirty="0" err="1"/>
              <a:t>scipy.integrate</a:t>
            </a:r>
            <a:r>
              <a:rPr lang="en-US" sz="1400" dirty="0"/>
              <a:t>.</a:t>
            </a:r>
          </a:p>
          <a:p>
            <a:r>
              <a:rPr lang="en-US" sz="1400" dirty="0"/>
              <a:t>Compare NODE solutions obtained with adjoint sensitivity method vs BPTT. </a:t>
            </a:r>
          </a:p>
          <a:p>
            <a:r>
              <a:rPr lang="en-US" sz="1400" dirty="0"/>
              <a:t>Compare NODE solutions with different neural architectures (number of layers, number of hidden neurons, activation functions).</a:t>
            </a:r>
          </a:p>
          <a:p>
            <a:endParaRPr lang="en-US" sz="1400" dirty="0"/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or .</a:t>
            </a:r>
            <a:r>
              <a:rPr lang="en-US" sz="1400" dirty="0" err="1"/>
              <a:t>ipynb</a:t>
            </a:r>
            <a:r>
              <a:rPr lang="en-US" sz="1400" dirty="0"/>
              <a:t> </a:t>
            </a:r>
            <a:r>
              <a:rPr lang="en-US" sz="1400" dirty="0" err="1"/>
              <a:t>jupyter</a:t>
            </a:r>
            <a:r>
              <a:rPr lang="en-US" sz="1400" dirty="0"/>
              <a:t> </a:t>
            </a:r>
            <a:r>
              <a:rPr lang="en-US" sz="1400" dirty="0" err="1"/>
              <a:t>nobetook</a:t>
            </a:r>
            <a:r>
              <a:rPr lang="en-US" sz="1400" dirty="0"/>
              <a:t> file that includes the code, markup description, and figures plotting the solution.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Few open-source implementations of nonlinear ODEs:</a:t>
            </a:r>
          </a:p>
          <a:p>
            <a:r>
              <a:rPr lang="en-US" sz="1400" dirty="0">
                <a:hlinkClick r:id="rId2"/>
              </a:rPr>
              <a:t>https://github.com/dynamicslab/sindy-original-example/tree/30f4dcd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3"/>
              </a:rPr>
              <a:t>https://github.com/pnnl/neuromancer/blob/master/src/neuromancer/psl/autonomous.py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4"/>
              </a:rPr>
              <a:t>https://github.com/SciML/SciMLBenchmarks.jl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Neural Differential Equations (NDEs)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C360A-BDD5-2669-F168-8D25E721556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7349-8262-7574-0676-3A27BCE7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" y="874911"/>
            <a:ext cx="8977263" cy="1353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2C463-A864-A26E-082A-F6D8790A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46346" y="2604062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CB48-790D-612B-B94F-3898CE8F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C1C-C08B-2663-E221-04B4A56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ACAB76-3A61-579B-FA27-2E674990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48" y="32217"/>
            <a:ext cx="6247028" cy="460857"/>
          </a:xfrm>
        </p:spPr>
        <p:txBody>
          <a:bodyPr/>
          <a:lstStyle/>
          <a:p>
            <a:r>
              <a:rPr lang="en-US" sz="2000" dirty="0"/>
              <a:t>Neural Differential Equations (NDEs)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B6B83-3980-45B7-9BF1-00FF65C669E6}"/>
              </a:ext>
            </a:extLst>
          </p:cNvPr>
          <p:cNvSpPr txBox="1"/>
          <p:nvPr/>
        </p:nvSpPr>
        <p:spPr>
          <a:xfrm>
            <a:off x="526706" y="2884024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diffusion-based models</a:t>
            </a:r>
            <a:endParaRPr lang="en-US" sz="13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A4119-043D-E774-0715-7D937F481943}"/>
              </a:ext>
            </a:extLst>
          </p:cNvPr>
          <p:cNvSpPr txBox="1"/>
          <p:nvPr/>
        </p:nvSpPr>
        <p:spPr>
          <a:xfrm>
            <a:off x="0" y="4744950"/>
            <a:ext cx="50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Yang Song, et al., Score-Based Generative Modeling through Stochastic Differential Equations, ICLR 2021.		Image from https://yang-song.net/blog/2021/score/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9149D68-69F8-34D0-3CB5-D126E68C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4" y="3357092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CD0AF-E1BE-93D1-F5DF-D139A00A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997" y="3187953"/>
            <a:ext cx="2409002" cy="1606002"/>
          </a:xfrm>
          <a:prstGeom prst="rect">
            <a:avLst/>
          </a:prstGeom>
        </p:spPr>
      </p:pic>
      <p:pic>
        <p:nvPicPr>
          <p:cNvPr id="11" name="Picture 4" descr="Reflected Diffusion Models | Aaron Lou">
            <a:extLst>
              <a:ext uri="{FF2B5EF4-FFF2-40B4-BE49-F238E27FC236}">
                <a16:creationId xmlns:a16="http://schemas.microsoft.com/office/drawing/2014/main" id="{927D9828-D6D2-5C32-CD92-287762EF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1" y="3154688"/>
            <a:ext cx="4598098" cy="16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6E92F-4CA1-496B-B3AC-26C52C9AFBB5}"/>
              </a:ext>
            </a:extLst>
          </p:cNvPr>
          <p:cNvSpPr txBox="1"/>
          <p:nvPr/>
        </p:nvSpPr>
        <p:spPr>
          <a:xfrm>
            <a:off x="5119723" y="4764504"/>
            <a:ext cx="3909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X. Kong, et al., Dynamic Parameter Estimation with Physics-based Neural Ordinary Differential Equations, IEEE PESGM, 2022</a:t>
            </a:r>
          </a:p>
        </p:txBody>
      </p:sp>
      <p:pic>
        <p:nvPicPr>
          <p:cNvPr id="1026" name="Picture 2" descr="Tank-manifold schematic">
            <a:extLst>
              <a:ext uri="{FF2B5EF4-FFF2-40B4-BE49-F238E27FC236}">
                <a16:creationId xmlns:a16="http://schemas.microsoft.com/office/drawing/2014/main" id="{49DEDA49-35C3-A07F-BA55-10D1F2AC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5096419" y="906106"/>
            <a:ext cx="2232622" cy="16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DD443-DCBF-3844-98FE-192942DF2879}"/>
              </a:ext>
            </a:extLst>
          </p:cNvPr>
          <p:cNvSpPr txBox="1"/>
          <p:nvPr/>
        </p:nvSpPr>
        <p:spPr>
          <a:xfrm>
            <a:off x="5385358" y="564053"/>
            <a:ext cx="333512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Engineering systems modeling</a:t>
            </a:r>
            <a:endParaRPr lang="en-US" sz="137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5D54E-EA5A-8955-5850-47D9711DA5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140"/>
          <a:stretch>
            <a:fillRect/>
          </a:stretch>
        </p:blipFill>
        <p:spPr>
          <a:xfrm>
            <a:off x="7389466" y="823462"/>
            <a:ext cx="1754533" cy="1733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5A4ED-C8B3-0476-1CF9-2D0CBB785742}"/>
              </a:ext>
            </a:extLst>
          </p:cNvPr>
          <p:cNvSpPr txBox="1"/>
          <p:nvPr/>
        </p:nvSpPr>
        <p:spPr>
          <a:xfrm>
            <a:off x="5355403" y="2535374"/>
            <a:ext cx="3947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Koch, et al., Learning Neural Differential Algebraic Equations via Operator Splitting, CDC, 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21862-3265-9705-8F50-1F11A6BB16FF}"/>
              </a:ext>
            </a:extLst>
          </p:cNvPr>
          <p:cNvSpPr txBox="1"/>
          <p:nvPr/>
        </p:nvSpPr>
        <p:spPr>
          <a:xfrm>
            <a:off x="5391258" y="2959988"/>
            <a:ext cx="32915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modeling</a:t>
            </a:r>
            <a:endParaRPr lang="en-US" sz="137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DAF8F5-46F1-A7A3-357F-708C087E6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5887" r="7073" b="52152"/>
          <a:stretch>
            <a:fillRect/>
          </a:stretch>
        </p:blipFill>
        <p:spPr bwMode="auto">
          <a:xfrm>
            <a:off x="526706" y="835127"/>
            <a:ext cx="3335125" cy="16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FE8202-AD23-1CEE-1003-D81E98F4B00E}"/>
              </a:ext>
            </a:extLst>
          </p:cNvPr>
          <p:cNvSpPr txBox="1"/>
          <p:nvPr/>
        </p:nvSpPr>
        <p:spPr>
          <a:xfrm>
            <a:off x="251061" y="2512164"/>
            <a:ext cx="4123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Will Grathwohl et al., "FFJORD: Free-form Continuous Dynamics for Scalable Reversible Generative Models." ICLR, 2019.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5A76C-88EC-4CB0-5D46-239EF9232441}"/>
              </a:ext>
            </a:extLst>
          </p:cNvPr>
          <p:cNvSpPr txBox="1"/>
          <p:nvPr/>
        </p:nvSpPr>
        <p:spPr>
          <a:xfrm>
            <a:off x="738018" y="531198"/>
            <a:ext cx="34791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normalizing flows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059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5"/>
            <a:ext cx="6772129" cy="243840"/>
          </a:xfrm>
        </p:spPr>
        <p:txBody>
          <a:bodyPr/>
          <a:lstStyle/>
          <a:p>
            <a:r>
              <a:rPr lang="en-US" sz="2000" dirty="0"/>
              <a:t>Components of Neural Differential Equations (NDEs)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6C43-BCBA-0BA2-F481-A8992E22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71208-61B8-CC0E-C810-AA87E186FE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72872" y="918949"/>
            <a:ext cx="4949588" cy="3795927"/>
          </a:xfrm>
        </p:spPr>
        <p:txBody>
          <a:bodyPr/>
          <a:lstStyle/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State space</a:t>
            </a:r>
            <a:r>
              <a:rPr lang="en-US" sz="1500" dirty="0"/>
              <a:t>: the set of all possible states the system can be in.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Dynamics map</a:t>
            </a:r>
            <a:r>
              <a:rPr lang="en-US" sz="1500" dirty="0"/>
              <a:t>: describes how the system evolves over time. Either described by differential (continuous tine) or difference equations (discrete time).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Trajectory:</a:t>
            </a:r>
            <a:r>
              <a:rPr lang="en-US" sz="1500" dirty="0"/>
              <a:t> the path a system follows through phase space.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Initial condition: </a:t>
            </a:r>
            <a:r>
              <a:rPr lang="en-US" sz="1500" dirty="0"/>
              <a:t>specifies the starting state of a dynamical system at a given initial time.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Fixed point</a:t>
            </a:r>
            <a:r>
              <a:rPr lang="en-US" sz="1500" dirty="0"/>
              <a:t> </a:t>
            </a:r>
            <a:r>
              <a:rPr lang="en-US" sz="1500" b="1" dirty="0"/>
              <a:t>(equilibrium): </a:t>
            </a:r>
            <a:r>
              <a:rPr lang="en-US" sz="1500" dirty="0"/>
              <a:t>a state where the system does not change.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Stable fixed point:</a:t>
            </a:r>
            <a:r>
              <a:rPr lang="en-US" sz="1500" dirty="0"/>
              <a:t> nearby points move toward it, i.e., dynamics map is contracting.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00" b="1" dirty="0"/>
              <a:t>Unstable fixed point:</a:t>
            </a:r>
            <a:r>
              <a:rPr lang="en-US" sz="1500" dirty="0"/>
              <a:t> nearby points move away from it, i.e., dynamics map is expanding.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AEC6A0D-5CA5-49B3-E45F-AC5A5AA2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Dynamical Systems Jargon</a:t>
            </a:r>
          </a:p>
        </p:txBody>
      </p:sp>
      <p:pic>
        <p:nvPicPr>
          <p:cNvPr id="1027" name="Picture 3" descr="State space: vector field and trajectory for a given initial condition ...">
            <a:extLst>
              <a:ext uri="{FF2B5EF4-FFF2-40B4-BE49-F238E27FC236}">
                <a16:creationId xmlns:a16="http://schemas.microsoft.com/office/drawing/2014/main" id="{7576B90C-4382-965D-5792-3887151F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79" y="669315"/>
            <a:ext cx="4126173" cy="39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D161D-A197-F731-5F39-6F615D79F133}"/>
              </a:ext>
            </a:extLst>
          </p:cNvPr>
          <p:cNvSpPr txBox="1"/>
          <p:nvPr/>
        </p:nvSpPr>
        <p:spPr>
          <a:xfrm>
            <a:off x="4997354" y="4582283"/>
            <a:ext cx="4126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of a single trajectory with stable fixed point plotted over a vector field in 2D state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C1BB2-EC42-EF1F-8B98-D6475C946FC7}"/>
              </a:ext>
            </a:extLst>
          </p:cNvPr>
          <p:cNvSpPr txBox="1"/>
          <p:nvPr/>
        </p:nvSpPr>
        <p:spPr>
          <a:xfrm>
            <a:off x="784746" y="482834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https://en.wikipedia.org/wiki/Dynamical_system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3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B0832-FFA7-DB51-0700-07216C0F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803CC-AE78-6600-4FAC-A2969667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E4030-0132-82A3-D616-96113653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System of Ordinary Differential Equations (ODEs)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B3F1D-5A58-625C-E07C-081A2995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989"/>
          <a:stretch>
            <a:fillRect/>
          </a:stretch>
        </p:blipFill>
        <p:spPr>
          <a:xfrm>
            <a:off x="204106" y="800747"/>
            <a:ext cx="8825594" cy="1640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C801E-2EE7-F0DB-AB61-33D8024A8CCF}"/>
              </a:ext>
            </a:extLst>
          </p:cNvPr>
          <p:cNvSpPr txBox="1"/>
          <p:nvPr/>
        </p:nvSpPr>
        <p:spPr>
          <a:xfrm>
            <a:off x="2504156" y="489727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https://web.uvic.ca/~tbazett/diffyqs/diffyqs.html</a:t>
            </a:r>
            <a:r>
              <a:rPr lang="en-US" sz="10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48876-C9AB-CF38-AA83-1715F39E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48" t="2617"/>
          <a:stretch>
            <a:fillRect/>
          </a:stretch>
        </p:blipFill>
        <p:spPr>
          <a:xfrm>
            <a:off x="138580" y="2773460"/>
            <a:ext cx="2739895" cy="2058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017A1-D470-CE00-5A67-58937963B2A9}"/>
              </a:ext>
            </a:extLst>
          </p:cNvPr>
          <p:cNvSpPr txBox="1"/>
          <p:nvPr/>
        </p:nvSpPr>
        <p:spPr>
          <a:xfrm>
            <a:off x="1209143" y="2483133"/>
            <a:ext cx="8795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D5F7FF-2CE1-A4AE-A770-86B518495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594" y="2790910"/>
            <a:ext cx="2729426" cy="2059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7FC2FE-F304-F73A-90C0-1E1A5AC5B9F1}"/>
              </a:ext>
            </a:extLst>
          </p:cNvPr>
          <p:cNvSpPr txBox="1"/>
          <p:nvPr/>
        </p:nvSpPr>
        <p:spPr>
          <a:xfrm>
            <a:off x="3987155" y="2515410"/>
            <a:ext cx="1024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unstable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50A65-514E-CC3F-A71B-50C97EA0A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010" y="2771827"/>
            <a:ext cx="2729426" cy="20604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ED0EBE-CB1B-3008-91D4-313DBDA77933}"/>
              </a:ext>
            </a:extLst>
          </p:cNvPr>
          <p:cNvSpPr txBox="1"/>
          <p:nvPr/>
        </p:nvSpPr>
        <p:spPr>
          <a:xfrm>
            <a:off x="6591107" y="2506766"/>
            <a:ext cx="1745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Energy-conserving</a:t>
            </a:r>
          </a:p>
        </p:txBody>
      </p:sp>
    </p:spTree>
    <p:extLst>
      <p:ext uri="{BB962C8B-B14F-4D97-AF65-F5344CB8AC3E}">
        <p14:creationId xmlns:p14="http://schemas.microsoft.com/office/powerpoint/2010/main" val="166401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FAC8D-2ACD-E353-7ED6-4B7AD692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68D1D-6FEB-74BB-2D94-E2BB82FB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6FBF9-4BD1-8EF3-125E-75A3819A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ODE Initial Value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38061-EEA8-F6E8-E4FF-C3504D5F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198"/>
          <a:stretch>
            <a:fillRect/>
          </a:stretch>
        </p:blipFill>
        <p:spPr>
          <a:xfrm>
            <a:off x="159203" y="653144"/>
            <a:ext cx="8825594" cy="2347004"/>
          </a:xfrm>
          <a:prstGeom prst="rect">
            <a:avLst/>
          </a:prstGeom>
        </p:spPr>
      </p:pic>
      <p:pic>
        <p:nvPicPr>
          <p:cNvPr id="5124" name="Picture 4" descr="Differential Equations - Direction Fields">
            <a:extLst>
              <a:ext uri="{FF2B5EF4-FFF2-40B4-BE49-F238E27FC236}">
                <a16:creationId xmlns:a16="http://schemas.microsoft.com/office/drawing/2014/main" id="{BDFE2E3B-2B61-C162-B16D-DDA7C9D0C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7" r="4023"/>
          <a:stretch>
            <a:fillRect/>
          </a:stretch>
        </p:blipFill>
        <p:spPr bwMode="auto">
          <a:xfrm>
            <a:off x="5034009" y="3498449"/>
            <a:ext cx="1773563" cy="15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otting - How can I plot the direction field for a differential equation?  - Mathematica Stack Exchange">
            <a:extLst>
              <a:ext uri="{FF2B5EF4-FFF2-40B4-BE49-F238E27FC236}">
                <a16:creationId xmlns:a16="http://schemas.microsoft.com/office/drawing/2014/main" id="{FC62DE9F-F701-2EF6-D9B2-97DF69C0F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6864" r="7731" b="6911"/>
          <a:stretch>
            <a:fillRect/>
          </a:stretch>
        </p:blipFill>
        <p:spPr bwMode="auto">
          <a:xfrm>
            <a:off x="7103201" y="3480270"/>
            <a:ext cx="1605385" cy="166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sing Matlab for Higher Order ODEs and Systems of ODEs">
            <a:extLst>
              <a:ext uri="{FF2B5EF4-FFF2-40B4-BE49-F238E27FC236}">
                <a16:creationId xmlns:a16="http://schemas.microsoft.com/office/drawing/2014/main" id="{C16B7275-5BB1-9C52-97DB-52E34BAAA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b="6916"/>
          <a:stretch>
            <a:fillRect/>
          </a:stretch>
        </p:blipFill>
        <p:spPr bwMode="auto">
          <a:xfrm>
            <a:off x="2772655" y="3557642"/>
            <a:ext cx="1914668" cy="15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C0EFB6A-F4F9-AD38-DAD5-70545E18E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" y="3480270"/>
            <a:ext cx="2549185" cy="162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3A666D-71C2-65EC-3B6F-789FF7236BF6}"/>
              </a:ext>
            </a:extLst>
          </p:cNvPr>
          <p:cNvSpPr txBox="1"/>
          <p:nvPr/>
        </p:nvSpPr>
        <p:spPr>
          <a:xfrm>
            <a:off x="199590" y="3095410"/>
            <a:ext cx="8726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 initial conditions yield different solutions trajectories determined by the underlying vector field.</a:t>
            </a:r>
          </a:p>
        </p:txBody>
      </p:sp>
    </p:spTree>
    <p:extLst>
      <p:ext uri="{BB962C8B-B14F-4D97-AF65-F5344CB8AC3E}">
        <p14:creationId xmlns:p14="http://schemas.microsoft.com/office/powerpoint/2010/main" val="28316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F6331-D943-082F-1B0E-ABF29D5D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66759-FC6F-1E12-3E9D-DF1A5366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F0FAF-C4BD-DD64-4BBB-12A36339B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ODEs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C333-0637-78D8-E2C0-CB77D7CA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3" y="863033"/>
            <a:ext cx="8953693" cy="1907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75853-C64B-4221-924F-46F62BDE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3" y="2849519"/>
            <a:ext cx="8895673" cy="19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5971</TotalTime>
  <Words>1556</Words>
  <Application>Microsoft Office PowerPoint</Application>
  <PresentationFormat>On-screen Show (16:9)</PresentationFormat>
  <Paragraphs>171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-apple-system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Neural Differential Equations (NDEs)</vt:lpstr>
      <vt:lpstr>Neural Differential Equations (NDEs) Applications</vt:lpstr>
      <vt:lpstr>Components of Neural Differential Equations (NDEs)</vt:lpstr>
      <vt:lpstr>Dynamical Systems Jargon</vt:lpstr>
      <vt:lpstr>System of Ordinary Differential Equations (ODEs)</vt:lpstr>
      <vt:lpstr>ODE Initial Value Problem</vt:lpstr>
      <vt:lpstr>ODEs Solver</vt:lpstr>
      <vt:lpstr>Family of ODEs Solvers</vt:lpstr>
      <vt:lpstr>Neural Ordinary Differential Equations (NODEs)</vt:lpstr>
      <vt:lpstr>ResNet vs NODE</vt:lpstr>
      <vt:lpstr>Data-Driven NODE Modeling Problem </vt:lpstr>
      <vt:lpstr>NODE Dataset and Loss Function</vt:lpstr>
      <vt:lpstr>Differentiating Through ODEs Solvers</vt:lpstr>
      <vt:lpstr>Backpropagation through time (BPTT)</vt:lpstr>
      <vt:lpstr>Adjoint Sensitivity Method (Continuous-time BPTT)</vt:lpstr>
      <vt:lpstr>System Identification with Neural ODE Example</vt:lpstr>
      <vt:lpstr>NODE Advantages</vt:lpstr>
      <vt:lpstr>NODE Challenges</vt:lpstr>
      <vt:lpstr>NODE Open-Source Software Libraries</vt:lpstr>
      <vt:lpstr>NDEs in NeuroMANCER Scientific Machine Learning Library</vt:lpstr>
      <vt:lpstr>References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156</cp:revision>
  <dcterms:created xsi:type="dcterms:W3CDTF">2024-09-05T00:30:18Z</dcterms:created>
  <dcterms:modified xsi:type="dcterms:W3CDTF">2025-09-18T19:26:17Z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